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57" r:id="rId4"/>
    <p:sldId id="273" r:id="rId5"/>
    <p:sldId id="274" r:id="rId6"/>
    <p:sldId id="276" r:id="rId7"/>
    <p:sldId id="279" r:id="rId8"/>
    <p:sldId id="27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9" autoAdjust="0"/>
    <p:restoredTop sz="94638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6330A-D94E-4B75-AF19-9E63B8458B9E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2E93F-AFF0-4E0F-AAA4-7072CEDEA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E93F-AFF0-4E0F-AAA4-7072CEDEAB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32657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3000" y="1524000"/>
            <a:ext cx="7010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Интерактивная игра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«Продолжи ряд»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114800"/>
            <a:ext cx="7696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1600" y="3505200"/>
          <a:ext cx="7239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Question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2800" y="3581400"/>
            <a:ext cx="1193642" cy="1193642"/>
          </a:xfrm>
          <a:prstGeom prst="actionButtonHelp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505200"/>
            <a:ext cx="1066800" cy="13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505200"/>
            <a:ext cx="1066800" cy="13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24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Schoolbook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200" dirty="0" smtClean="0">
                <a:latin typeface="Century Schoolbook" pitchFamily="18" charset="0"/>
              </a:rPr>
              <a:t>«Детский сад №2 «Аленушка» комбинированного вида»</a:t>
            </a:r>
            <a:endParaRPr lang="ru-RU" sz="1200" dirty="0" smtClean="0">
              <a:latin typeface="Century Schoolbook" pitchFamily="18" charset="0"/>
            </a:endParaRPr>
          </a:p>
        </p:txBody>
      </p:sp>
      <p:pic>
        <p:nvPicPr>
          <p:cNvPr id="17" name="Picture 2" descr="C:\Users\user\Desktop\игра\мишк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581400"/>
            <a:ext cx="1219200" cy="1219200"/>
          </a:xfrm>
          <a:prstGeom prst="rect">
            <a:avLst/>
          </a:prstGeom>
          <a:noFill/>
        </p:spPr>
      </p:pic>
      <p:pic>
        <p:nvPicPr>
          <p:cNvPr id="15" name="Рисунок 14" descr="котено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3429000"/>
            <a:ext cx="990600" cy="14868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454979"/>
              </p:ext>
            </p:extLst>
          </p:nvPr>
        </p:nvGraphicFramePr>
        <p:xfrm>
          <a:off x="381000" y="228600"/>
          <a:ext cx="8305800" cy="613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943600"/>
              </a:tblGrid>
              <a:tr h="373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</a:t>
                      </a:r>
                      <a:r>
                        <a:rPr lang="ru-RU" sz="1200" dirty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Автор игры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entury Schoolbook" pitchFamily="18" charset="0"/>
                        </a:rPr>
                        <a:t>Старкова</a:t>
                      </a:r>
                      <a:r>
                        <a:rPr lang="ru-RU" sz="1600" baseline="0" dirty="0" smtClean="0">
                          <a:latin typeface="Century Schoolbook" pitchFamily="18" charset="0"/>
                        </a:rPr>
                        <a:t> Таисия Сергеевна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2.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Направление НОД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latin typeface="Century Schoolbook" pitchFamily="18" charset="0"/>
                        </a:rPr>
                        <a:t> развитие. Речевое развитие.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3.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Возрастная группа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</a:rPr>
                        <a:t>5-7  </a:t>
                      </a:r>
                      <a:r>
                        <a:rPr lang="ru-RU" sz="1200" dirty="0">
                          <a:latin typeface="Century Schoolbook" pitchFamily="18" charset="0"/>
                        </a:rPr>
                        <a:t>лет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4.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Тип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разработки</a:t>
                      </a:r>
                      <a:r>
                        <a:rPr lang="ru-RU" sz="1200" spc="0" baseline="0" dirty="0" smtClean="0">
                          <a:latin typeface="Century Schoolbook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в программе 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Office Power Point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триггерами (возможно использование в программе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Notebook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5.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Название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игры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«Продолжи ряд»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6. Цель педагога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Распространение педагогического опыта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7. Цель игры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Развитие предпосылок логического мышления  с помощью логического приёма «сериация».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0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8. Ценность для  детей и педагога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spc="0" dirty="0" smtClean="0">
                        <a:latin typeface="Century Schoolbook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spc="0" dirty="0" smtClean="0">
                        <a:latin typeface="Century Schoolbook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spc="0" dirty="0" smtClean="0">
                        <a:latin typeface="Century Schoolbook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</a:rPr>
                        <a:t>Игра направлена на развитие умения</a:t>
                      </a:r>
                      <a:r>
                        <a:rPr lang="ru-RU" sz="1200" baseline="0" dirty="0" smtClean="0">
                          <a:latin typeface="Century Schoolbook" pitchFamily="18" charset="0"/>
                        </a:rPr>
                        <a:t> мысленно устанавливать связи между предметами и расположением их в определённой последовательности, самостоятельно объяснять связи между предметами (картинками), внимания,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  зрительного</a:t>
                      </a:r>
                      <a:r>
                        <a:rPr lang="ru-RU" sz="1200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dirty="0">
                          <a:latin typeface="Century Schoolbook" pitchFamily="18" charset="0"/>
                        </a:rPr>
                        <a:t>и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слухового восприятия,  доказательной речи.</a:t>
                      </a:r>
                      <a:endParaRPr lang="ru-RU" sz="1200" dirty="0">
                        <a:latin typeface="Century Schoolbook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Игра позволяет разнообразить работу  НОД, привлекает внимание , активизирует</a:t>
                      </a:r>
                      <a:r>
                        <a:rPr lang="ru-RU" sz="1200" spc="0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 мыслительные операции у  старших дошкольников, экономит время.</a:t>
                      </a:r>
                      <a:r>
                        <a:rPr lang="ru-RU" sz="1200" spc="0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  Может быть использована для организации индивидуальной работы, как часть НОД другой направленности.</a:t>
                      </a:r>
                      <a:endParaRPr lang="ru-RU" sz="1200" dirty="0" smtClean="0">
                        <a:latin typeface="Century Schoolbook" pitchFamily="18" charset="0"/>
                      </a:endParaRPr>
                    </a:p>
                  </a:txBody>
                  <a:tcPr marL="68580" marR="68580" marT="0" marB="0"/>
                </a:tc>
              </a:tr>
              <a:tr h="1741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9. Правила игры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объясняет детям, что картинки в логическом ряду расположены в определённом порядке. Нужно подумать и догадаться, какая картинка должна стоять в пустой клетке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объяснить свой выбор.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игра происходит в программе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Office Power Point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 необходимо навести на нужную картинку  курсор мыши, в программе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Notebook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дотронуться рукой. Неправилная картинка будет вращаться, правильная – встанет в пустой квадрат.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-17821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болгарский перец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0" y="3810000"/>
            <a:ext cx="914400" cy="1117600"/>
          </a:xfrm>
          <a:prstGeom prst="rect">
            <a:avLst/>
          </a:prstGeom>
        </p:spPr>
      </p:pic>
      <p:pic>
        <p:nvPicPr>
          <p:cNvPr id="2050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435720" y="1524000"/>
            <a:ext cx="1465173" cy="1143000"/>
          </a:xfrm>
          <a:prstGeom prst="rect">
            <a:avLst/>
          </a:prstGeom>
          <a:noFill/>
        </p:spPr>
      </p:pic>
      <p:pic>
        <p:nvPicPr>
          <p:cNvPr id="2051" name="Picture 3" descr="C:\Users\user\Desktop\игра\арбуз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81200" y="1524000"/>
            <a:ext cx="1063178" cy="1066800"/>
          </a:xfrm>
          <a:prstGeom prst="rect">
            <a:avLst/>
          </a:prstGeom>
          <a:noFill/>
        </p:spPr>
      </p:pic>
      <p:pic>
        <p:nvPicPr>
          <p:cNvPr id="20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124200" y="1524000"/>
            <a:ext cx="1465173" cy="1143000"/>
          </a:xfrm>
          <a:prstGeom prst="rect">
            <a:avLst/>
          </a:prstGeom>
          <a:noFill/>
        </p:spPr>
      </p:pic>
      <p:pic>
        <p:nvPicPr>
          <p:cNvPr id="21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5943600" y="1524000"/>
            <a:ext cx="1465173" cy="1143000"/>
          </a:xfrm>
          <a:prstGeom prst="rect">
            <a:avLst/>
          </a:prstGeom>
          <a:noFill/>
        </p:spPr>
      </p:pic>
      <p:pic>
        <p:nvPicPr>
          <p:cNvPr id="22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6477000" y="3810000"/>
            <a:ext cx="1465173" cy="1143000"/>
          </a:xfrm>
          <a:prstGeom prst="rect">
            <a:avLst/>
          </a:prstGeom>
          <a:noFill/>
        </p:spPr>
      </p:pic>
      <p:pic>
        <p:nvPicPr>
          <p:cNvPr id="23" name="Picture 3" descr="C:\Users\user\Desktop\игра\арбуз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14800" y="3886200"/>
            <a:ext cx="990600" cy="993975"/>
          </a:xfrm>
          <a:prstGeom prst="rect">
            <a:avLst/>
          </a:prstGeom>
          <a:noFill/>
        </p:spPr>
      </p:pic>
      <p:pic>
        <p:nvPicPr>
          <p:cNvPr id="24" name="Picture 3" descr="C:\Users\user\Desktop\игра\арбуз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24400" y="1524000"/>
            <a:ext cx="1066800" cy="1070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2244 L 0.38333 -0.3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мяч 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1" y="3886201"/>
            <a:ext cx="990600" cy="990600"/>
          </a:xfrm>
          <a:prstGeom prst="rect">
            <a:avLst/>
          </a:prstGeom>
        </p:spPr>
      </p:pic>
      <p:pic>
        <p:nvPicPr>
          <p:cNvPr id="3077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1524000"/>
            <a:ext cx="1143000" cy="1143000"/>
          </a:xfrm>
          <a:prstGeom prst="rect">
            <a:avLst/>
          </a:prstGeom>
          <a:noFill/>
        </p:spPr>
      </p:pic>
      <p:pic>
        <p:nvPicPr>
          <p:cNvPr id="22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1524000"/>
            <a:ext cx="1143000" cy="1143000"/>
          </a:xfrm>
          <a:prstGeom prst="rect">
            <a:avLst/>
          </a:prstGeom>
          <a:noFill/>
        </p:spPr>
      </p:pic>
      <p:pic>
        <p:nvPicPr>
          <p:cNvPr id="23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524000"/>
            <a:ext cx="1143000" cy="1143000"/>
          </a:xfrm>
          <a:prstGeom prst="rect">
            <a:avLst/>
          </a:prstGeom>
          <a:noFill/>
        </p:spPr>
      </p:pic>
      <p:pic>
        <p:nvPicPr>
          <p:cNvPr id="24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3810000"/>
            <a:ext cx="1143000" cy="1143000"/>
          </a:xfrm>
          <a:prstGeom prst="rect">
            <a:avLst/>
          </a:prstGeom>
          <a:noFill/>
        </p:spPr>
      </p:pic>
      <p:pic>
        <p:nvPicPr>
          <p:cNvPr id="3079" name="Picture 7" descr="C:\Users\user\Desktop\игра\i608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447800"/>
            <a:ext cx="1295400" cy="1279208"/>
          </a:xfrm>
          <a:prstGeom prst="rect">
            <a:avLst/>
          </a:prstGeom>
          <a:noFill/>
        </p:spPr>
      </p:pic>
      <p:pic>
        <p:nvPicPr>
          <p:cNvPr id="27" name="Picture 7" descr="C:\Users\user\Desktop\игра\i608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1295400" cy="1279208"/>
          </a:xfrm>
          <a:prstGeom prst="rect">
            <a:avLst/>
          </a:prstGeom>
          <a:noFill/>
        </p:spPr>
      </p:pic>
      <p:pic>
        <p:nvPicPr>
          <p:cNvPr id="28" name="Picture 7" descr="C:\Users\user\Desktop\игра\i608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1295400" cy="1279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2776 L 0.6625 -0.3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-17821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игра\машин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676400"/>
            <a:ext cx="1371600" cy="915420"/>
          </a:xfrm>
          <a:prstGeom prst="rect">
            <a:avLst/>
          </a:prstGeom>
          <a:noFill/>
        </p:spPr>
      </p:pic>
      <p:pic>
        <p:nvPicPr>
          <p:cNvPr id="4099" name="Picture 3" descr="C:\Users\user\Desktop\игра\автобус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524000"/>
            <a:ext cx="1338649" cy="990600"/>
          </a:xfrm>
          <a:prstGeom prst="rect">
            <a:avLst/>
          </a:prstGeom>
          <a:noFill/>
        </p:spPr>
      </p:pic>
      <p:pic>
        <p:nvPicPr>
          <p:cNvPr id="4100" name="Picture 4" descr="C:\Users\user\Desktop\игра\трактор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" y="1524000"/>
            <a:ext cx="1549214" cy="1066800"/>
          </a:xfrm>
          <a:prstGeom prst="rect">
            <a:avLst/>
          </a:prstGeom>
          <a:noFill/>
        </p:spPr>
      </p:pic>
      <p:pic>
        <p:nvPicPr>
          <p:cNvPr id="21" name="Picture 4" descr="C:\Users\user\Desktop\игра\трактор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1524000"/>
            <a:ext cx="1549214" cy="1066800"/>
          </a:xfrm>
          <a:prstGeom prst="rect">
            <a:avLst/>
          </a:prstGeom>
          <a:noFill/>
        </p:spPr>
      </p:pic>
      <p:pic>
        <p:nvPicPr>
          <p:cNvPr id="22" name="Picture 4" descr="C:\Users\user\Desktop\игра\трактор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86200" y="3810000"/>
            <a:ext cx="1549214" cy="1066800"/>
          </a:xfrm>
          <a:prstGeom prst="rect">
            <a:avLst/>
          </a:prstGeom>
          <a:noFill/>
        </p:spPr>
      </p:pic>
      <p:pic>
        <p:nvPicPr>
          <p:cNvPr id="23" name="Picture 3" descr="C:\Users\user\Desktop\игра\автобус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0"/>
            <a:ext cx="1338649" cy="990600"/>
          </a:xfrm>
          <a:prstGeom prst="rect">
            <a:avLst/>
          </a:prstGeom>
          <a:noFill/>
        </p:spPr>
      </p:pic>
      <p:pic>
        <p:nvPicPr>
          <p:cNvPr id="26" name="Picture 2" descr="C:\Users\user\Desktop\игра\машин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2400"/>
            <a:ext cx="1371600" cy="915420"/>
          </a:xfrm>
          <a:prstGeom prst="rect">
            <a:avLst/>
          </a:prstGeom>
          <a:noFill/>
        </p:spPr>
      </p:pic>
      <p:pic>
        <p:nvPicPr>
          <p:cNvPr id="27" name="Picture 2" descr="C:\Users\user\Desktop\игра\машин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676400"/>
            <a:ext cx="1371600" cy="915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2776 L -0.06476 -0.3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зайч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85800" y="1447800"/>
            <a:ext cx="838200" cy="1173949"/>
          </a:xfrm>
          <a:prstGeom prst="rect">
            <a:avLst/>
          </a:prstGeom>
        </p:spPr>
      </p:pic>
      <p:pic>
        <p:nvPicPr>
          <p:cNvPr id="12" name="Рисунок 11" descr="зайч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524000" y="3733800"/>
            <a:ext cx="838200" cy="1173949"/>
          </a:xfrm>
          <a:prstGeom prst="rect">
            <a:avLst/>
          </a:prstGeom>
        </p:spPr>
      </p:pic>
      <p:pic>
        <p:nvPicPr>
          <p:cNvPr id="14" name="Рисунок 13" descr="коте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9000" y="1295400"/>
            <a:ext cx="990600" cy="1486829"/>
          </a:xfrm>
          <a:prstGeom prst="rect">
            <a:avLst/>
          </a:prstGeom>
        </p:spPr>
      </p:pic>
      <p:pic>
        <p:nvPicPr>
          <p:cNvPr id="15" name="Рисунок 14" descr="коте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0" y="3581400"/>
            <a:ext cx="990600" cy="1486829"/>
          </a:xfrm>
          <a:prstGeom prst="rect">
            <a:avLst/>
          </a:prstGeom>
        </p:spPr>
      </p:pic>
      <p:pic>
        <p:nvPicPr>
          <p:cNvPr id="5122" name="Picture 2" descr="C:\Users\user\Desktop\игра\мишк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4478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user\Desktop\игра\мишк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733800"/>
            <a:ext cx="1219200" cy="1219200"/>
          </a:xfrm>
          <a:prstGeom prst="rect">
            <a:avLst/>
          </a:prstGeom>
          <a:noFill/>
        </p:spPr>
      </p:pic>
      <p:pic>
        <p:nvPicPr>
          <p:cNvPr id="24" name="Рисунок 23" descr="зайч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800600" y="1524000"/>
            <a:ext cx="838200" cy="1173949"/>
          </a:xfrm>
          <a:prstGeom prst="rect">
            <a:avLst/>
          </a:prstGeom>
        </p:spPr>
      </p:pic>
      <p:pic>
        <p:nvPicPr>
          <p:cNvPr id="25" name="Рисунок 24" descr="коте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0000" y="1295400"/>
            <a:ext cx="990600" cy="14868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59958E-6 L 0.22501 -0.33309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1295400" cy="1295400"/>
          </a:xfrm>
          <a:prstGeom prst="rect">
            <a:avLst/>
          </a:prstGeom>
          <a:noFill/>
        </p:spPr>
      </p:pic>
      <p:pic>
        <p:nvPicPr>
          <p:cNvPr id="6148" name="Picture 4" descr="C:\Users\user\Desktop\игра\83732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524000"/>
            <a:ext cx="1295400" cy="1143000"/>
          </a:xfrm>
          <a:prstGeom prst="rect">
            <a:avLst/>
          </a:prstGeom>
          <a:noFill/>
        </p:spPr>
      </p:pic>
      <p:pic>
        <p:nvPicPr>
          <p:cNvPr id="18" name="Picture 4" descr="C:\Users\user\Desktop\игра\83732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1524000"/>
            <a:ext cx="1295400" cy="1143000"/>
          </a:xfrm>
          <a:prstGeom prst="rect">
            <a:avLst/>
          </a:prstGeom>
          <a:noFill/>
        </p:spPr>
      </p:pic>
      <p:pic>
        <p:nvPicPr>
          <p:cNvPr id="19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371600"/>
            <a:ext cx="1295400" cy="1295400"/>
          </a:xfrm>
          <a:prstGeom prst="rect">
            <a:avLst/>
          </a:prstGeom>
          <a:noFill/>
        </p:spPr>
      </p:pic>
      <p:pic>
        <p:nvPicPr>
          <p:cNvPr id="20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371600"/>
            <a:ext cx="1295400" cy="1295400"/>
          </a:xfrm>
          <a:prstGeom prst="rect">
            <a:avLst/>
          </a:prstGeom>
          <a:noFill/>
        </p:spPr>
      </p:pic>
      <p:pic>
        <p:nvPicPr>
          <p:cNvPr id="6150" name="Picture 6" descr="C:\Users\user\Desktop\игра\181c7586609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733800"/>
            <a:ext cx="1143000" cy="1190625"/>
          </a:xfrm>
          <a:prstGeom prst="rect">
            <a:avLst/>
          </a:prstGeom>
          <a:noFill/>
        </p:spPr>
      </p:pic>
      <p:pic>
        <p:nvPicPr>
          <p:cNvPr id="23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1295400" cy="1295400"/>
          </a:xfrm>
          <a:prstGeom prst="rect">
            <a:avLst/>
          </a:prstGeom>
          <a:noFill/>
        </p:spPr>
      </p:pic>
      <p:pic>
        <p:nvPicPr>
          <p:cNvPr id="24" name="Picture 4" descr="C:\Users\user\Desktop\игра\83732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3810000"/>
            <a:ext cx="12954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4997 L 0.22916 -0.349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1524000"/>
            <a:ext cx="824580" cy="1135383"/>
          </a:xfrm>
          <a:prstGeom prst="rect">
            <a:avLst/>
          </a:prstGeom>
        </p:spPr>
      </p:pic>
      <p:pic>
        <p:nvPicPr>
          <p:cNvPr id="9" name="Рисунок 8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1524000"/>
            <a:ext cx="824580" cy="1135383"/>
          </a:xfrm>
          <a:prstGeom prst="rect">
            <a:avLst/>
          </a:prstGeom>
        </p:spPr>
      </p:pic>
      <p:pic>
        <p:nvPicPr>
          <p:cNvPr id="10" name="Рисунок 9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1524000"/>
            <a:ext cx="824580" cy="1135383"/>
          </a:xfrm>
          <a:prstGeom prst="rect">
            <a:avLst/>
          </a:prstGeom>
        </p:spPr>
      </p:pic>
      <p:pic>
        <p:nvPicPr>
          <p:cNvPr id="11" name="Рисунок 10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91000" y="3810000"/>
            <a:ext cx="824580" cy="1135383"/>
          </a:xfrm>
          <a:prstGeom prst="rect">
            <a:avLst/>
          </a:prstGeom>
        </p:spPr>
      </p:pic>
      <p:pic>
        <p:nvPicPr>
          <p:cNvPr id="12" name="Рисунок 11" descr="лягушо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0" y="3886200"/>
            <a:ext cx="1061855" cy="1091882"/>
          </a:xfrm>
          <a:prstGeom prst="rect">
            <a:avLst/>
          </a:prstGeom>
        </p:spPr>
      </p:pic>
      <p:pic>
        <p:nvPicPr>
          <p:cNvPr id="13" name="Рисунок 12" descr="лягушо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00600" y="1600200"/>
            <a:ext cx="1061855" cy="1091882"/>
          </a:xfrm>
          <a:prstGeom prst="rect">
            <a:avLst/>
          </a:prstGeom>
        </p:spPr>
      </p:pic>
      <p:pic>
        <p:nvPicPr>
          <p:cNvPr id="14" name="Рисунок 13" descr="лягушо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67600" y="1600200"/>
            <a:ext cx="1061855" cy="109188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657600"/>
            <a:ext cx="1066800" cy="13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1297 L -0.51632 -0.335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6172200"/>
            <a:ext cx="853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172200"/>
            <a:ext cx="868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user\Desktop\игра\img_201fdce0513afde7ed669e7e5c7e064a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685800"/>
            <a:ext cx="3771900" cy="5029200"/>
          </a:xfrm>
          <a:prstGeom prst="roundRect">
            <a:avLst/>
          </a:prstGeom>
          <a:noFill/>
        </p:spPr>
      </p:pic>
      <p:pic>
        <p:nvPicPr>
          <p:cNvPr id="9221" name="Picture 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276600"/>
            <a:ext cx="4191001" cy="6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248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win7</cp:lastModifiedBy>
  <cp:revision>79</cp:revision>
  <dcterms:created xsi:type="dcterms:W3CDTF">2015-01-30T06:18:58Z</dcterms:created>
  <dcterms:modified xsi:type="dcterms:W3CDTF">2018-03-22T05:38:53Z</dcterms:modified>
</cp:coreProperties>
</file>